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Telegraf Bold" charset="1" panose="00000800000000000000"/>
      <p:regular r:id="rId33"/>
    </p:embeddedFont>
    <p:embeddedFont>
      <p:font typeface="Telegraf" charset="1" panose="000005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VAGe5PcwC2g.mp4" Type="http://schemas.openxmlformats.org/officeDocument/2006/relationships/video"/><Relationship Id="rId4" Target="../media/VAGe5PcwC2g.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fGMOYupk.mp4" Type="http://schemas.openxmlformats.org/officeDocument/2006/relationships/video"/><Relationship Id="rId4" Target="../media/VAGfGMOYupk.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fZ0vvelE.mp4" Type="http://schemas.openxmlformats.org/officeDocument/2006/relationships/video"/><Relationship Id="rId4" Target="../media/VAGfZ0vvelE.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VAGe45siV2A.mp4" Type="http://schemas.openxmlformats.org/officeDocument/2006/relationships/video"/><Relationship Id="rId4" Target="../media/VAGe45siV2A.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511843"/>
            <a:ext cx="11291814" cy="5128779"/>
          </a:xfrm>
          <a:custGeom>
            <a:avLst/>
            <a:gdLst/>
            <a:ahLst/>
            <a:cxnLst/>
            <a:rect r="r" b="b" t="t" l="l"/>
            <a:pathLst>
              <a:path h="5128779" w="11291814">
                <a:moveTo>
                  <a:pt x="0" y="0"/>
                </a:moveTo>
                <a:lnTo>
                  <a:pt x="11291814" y="0"/>
                </a:lnTo>
                <a:lnTo>
                  <a:pt x="11291814" y="5128778"/>
                </a:lnTo>
                <a:lnTo>
                  <a:pt x="0" y="5128778"/>
                </a:lnTo>
                <a:lnTo>
                  <a:pt x="0" y="0"/>
                </a:lnTo>
                <a:close/>
              </a:path>
            </a:pathLst>
          </a:custGeom>
          <a:blipFill>
            <a:blip r:embed="rId2"/>
            <a:stretch>
              <a:fillRect l="0" t="0" r="0" b="0"/>
            </a:stretch>
          </a:blipFill>
        </p:spPr>
      </p:sp>
      <p:sp>
        <p:nvSpPr>
          <p:cNvPr name="TextBox 4" id="4"/>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This homework consist in using again the iiwa manipulator but in this case we’re supposed to use some more advanced vision tasks, a part from just mounting a camera on the robot. The first point of this HW is showed below and in the next slides I’ll discuss about it and show the results I’ve obtained: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29718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And then we have the last task for this first point. We have to write some code using the openCV functionatilies, this code has to subscribe to the topic on which the camera publishes the frames data and then the node needs to elaborate this data and try to detect some sort of element, in this case a blue element and we can find a way to use this information but also the element is a sphere so in 2D is similar to a circle, and we can use this information too as well. Here I show the code of the ros2_opencv_node and then I’ll show the results with a video.</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3329544"/>
            <a:ext cx="18288000" cy="1220039"/>
          </a:xfrm>
          <a:custGeom>
            <a:avLst/>
            <a:gdLst/>
            <a:ahLst/>
            <a:cxnLst/>
            <a:rect r="r" b="b" t="t" l="l"/>
            <a:pathLst>
              <a:path h="1220039" w="18288000">
                <a:moveTo>
                  <a:pt x="0" y="0"/>
                </a:moveTo>
                <a:lnTo>
                  <a:pt x="18288000" y="0"/>
                </a:lnTo>
                <a:lnTo>
                  <a:pt x="18288000" y="1220038"/>
                </a:lnTo>
                <a:lnTo>
                  <a:pt x="0" y="1220038"/>
                </a:lnTo>
                <a:lnTo>
                  <a:pt x="0" y="0"/>
                </a:lnTo>
                <a:close/>
              </a:path>
            </a:pathLst>
          </a:custGeom>
          <a:blipFill>
            <a:blip r:embed="rId2"/>
            <a:stretch>
              <a:fillRect l="0" t="0" r="0" b="0"/>
            </a:stretch>
          </a:blipFill>
        </p:spPr>
      </p:sp>
      <p:sp>
        <p:nvSpPr>
          <p:cNvPr name="Freeform 4" id="4"/>
          <p:cNvSpPr/>
          <p:nvPr/>
        </p:nvSpPr>
        <p:spPr>
          <a:xfrm flipH="false" flipV="false" rot="0">
            <a:off x="10959353" y="5143500"/>
            <a:ext cx="7328647" cy="5143500"/>
          </a:xfrm>
          <a:custGeom>
            <a:avLst/>
            <a:gdLst/>
            <a:ahLst/>
            <a:cxnLst/>
            <a:rect r="r" b="b" t="t" l="l"/>
            <a:pathLst>
              <a:path h="5143500" w="7328647">
                <a:moveTo>
                  <a:pt x="0" y="0"/>
                </a:moveTo>
                <a:lnTo>
                  <a:pt x="7328647" y="0"/>
                </a:lnTo>
                <a:lnTo>
                  <a:pt x="7328647" y="5143500"/>
                </a:lnTo>
                <a:lnTo>
                  <a:pt x="0" y="5143500"/>
                </a:lnTo>
                <a:lnTo>
                  <a:pt x="0" y="0"/>
                </a:lnTo>
                <a:close/>
              </a:path>
            </a:pathLst>
          </a:custGeom>
          <a:blipFill>
            <a:blip r:embed="rId3"/>
            <a:stretch>
              <a:fillRect l="0" t="0" r="0" b="0"/>
            </a:stretch>
          </a:blipFill>
        </p:spPr>
      </p:sp>
      <p:sp>
        <p:nvSpPr>
          <p:cNvPr name="TextBox 5" id="5"/>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first thing that I’ve done was to create a subscription to the camera topic so that the blob detector can see what the camera sees:</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
        <p:nvSpPr>
          <p:cNvPr name="TextBox 7" id="7"/>
          <p:cNvSpPr txBox="true"/>
          <p:nvPr/>
        </p:nvSpPr>
        <p:spPr>
          <a:xfrm rot="0">
            <a:off x="1028700" y="5105400"/>
            <a:ext cx="8115300" cy="38100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Then I declare the SimpleBlobDetector (it detects this so classe blobs) and I set and modify some useful parameters. Like the Threshold for the color palette but it isn’t so necessary, more useful is the filter by circulrity, so I set it (not like 1 so a perfect circle but some less, so that the little distortion of the camera does not affect the detection.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738065" y="3446174"/>
            <a:ext cx="10811870" cy="859659"/>
          </a:xfrm>
          <a:custGeom>
            <a:avLst/>
            <a:gdLst/>
            <a:ahLst/>
            <a:cxnLst/>
            <a:rect r="r" b="b" t="t" l="l"/>
            <a:pathLst>
              <a:path h="859659" w="10811870">
                <a:moveTo>
                  <a:pt x="0" y="0"/>
                </a:moveTo>
                <a:lnTo>
                  <a:pt x="10811870" y="0"/>
                </a:lnTo>
                <a:lnTo>
                  <a:pt x="10811870" y="859659"/>
                </a:lnTo>
                <a:lnTo>
                  <a:pt x="0" y="859659"/>
                </a:lnTo>
                <a:lnTo>
                  <a:pt x="0" y="0"/>
                </a:lnTo>
                <a:close/>
              </a:path>
            </a:pathLst>
          </a:custGeom>
          <a:blipFill>
            <a:blip r:embed="rId2"/>
            <a:stretch>
              <a:fillRect l="0" t="0" r="0" b="0"/>
            </a:stretch>
          </a:blipFill>
        </p:spPr>
      </p:sp>
      <p:sp>
        <p:nvSpPr>
          <p:cNvPr name="Freeform 4" id="4"/>
          <p:cNvSpPr/>
          <p:nvPr/>
        </p:nvSpPr>
        <p:spPr>
          <a:xfrm flipH="false" flipV="false" rot="0">
            <a:off x="2606778" y="4420133"/>
            <a:ext cx="13074443" cy="5866867"/>
          </a:xfrm>
          <a:custGeom>
            <a:avLst/>
            <a:gdLst/>
            <a:ahLst/>
            <a:cxnLst/>
            <a:rect r="r" b="b" t="t" l="l"/>
            <a:pathLst>
              <a:path h="5866867" w="13074443">
                <a:moveTo>
                  <a:pt x="0" y="0"/>
                </a:moveTo>
                <a:lnTo>
                  <a:pt x="13074444" y="0"/>
                </a:lnTo>
                <a:lnTo>
                  <a:pt x="13074444" y="5866867"/>
                </a:lnTo>
                <a:lnTo>
                  <a:pt x="0" y="5866867"/>
                </a:lnTo>
                <a:lnTo>
                  <a:pt x="0" y="0"/>
                </a:lnTo>
                <a:close/>
              </a:path>
            </a:pathLst>
          </a:custGeom>
          <a:blipFill>
            <a:blip r:embed="rId3"/>
            <a:stretch>
              <a:fillRect l="0" t="0" r="0" b="0"/>
            </a:stretch>
          </a:blipFill>
        </p:spPr>
      </p:sp>
      <p:sp>
        <p:nvSpPr>
          <p:cNvPr name="TextBox 5" id="5"/>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I’ve also implemented a publisher to publish the relevated image, if the object is detected it appears surrounded by a red circle. How I done this is shown below:</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After all this slides and words, we only need a video that shows the detection of our proces and how we can understand that it works! And it’s shown in the next slide: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3624819"/>
            <a:ext cx="11215360" cy="2843739"/>
          </a:xfrm>
          <a:custGeom>
            <a:avLst/>
            <a:gdLst/>
            <a:ahLst/>
            <a:cxnLst/>
            <a:rect r="r" b="b" t="t" l="l"/>
            <a:pathLst>
              <a:path h="2843739" w="11215360">
                <a:moveTo>
                  <a:pt x="0" y="0"/>
                </a:moveTo>
                <a:lnTo>
                  <a:pt x="11215360" y="0"/>
                </a:lnTo>
                <a:lnTo>
                  <a:pt x="11215360" y="2843739"/>
                </a:lnTo>
                <a:lnTo>
                  <a:pt x="0" y="2843739"/>
                </a:lnTo>
                <a:lnTo>
                  <a:pt x="0" y="0"/>
                </a:lnTo>
                <a:close/>
              </a:path>
            </a:pathLst>
          </a:custGeom>
          <a:blipFill>
            <a:blip r:embed="rId2"/>
            <a:stretch>
              <a:fillRect l="0" t="0" r="0" b="0"/>
            </a:stretch>
          </a:blipFill>
        </p:spPr>
      </p:sp>
      <p:sp>
        <p:nvSpPr>
          <p:cNvPr name="TextBox 4" id="4"/>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 for now the first point of this HW is done, now is the turn of the second and last point, here are shown the tasks that we need to implement: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
        <p:nvSpPr>
          <p:cNvPr name="TextBox 6" id="6"/>
          <p:cNvSpPr txBox="true"/>
          <p:nvPr/>
        </p:nvSpPr>
        <p:spPr>
          <a:xfrm rot="0">
            <a:off x="1028700" y="671620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 for this case we need to use the world with the aruco tag now and before the implementation of the control part one thing is clair, we need to be able to see the aruco tag and also to retrieve the TF data related to the tag, so the first thing to implement is this.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29718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Fortunately for us we already ha some code to do this function, in particular the ros2_vision, usb_cam and aruco_ros packages. So in the next slides I’ll show a video in which you’ll see that I start mainly an aruco ros2 simple node, that in base of the data retrieved from the camera topic, “looks” if in the image there’s the aruco marker n° 201, if it is so the node will publish some tf data on the hononymous topic. This data represents the Transformation matrix between the robots camera and the aruco tag. But we’ll see all that we need in the next slide: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46482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Now that we’re sure that we are receiving data in the TF topic and also that the TF’s change once we translate or rotate the aruco tag, we can talk about the first control task, so the positioning one.</a:t>
            </a:r>
          </a:p>
          <a:p>
            <a:pPr algn="just">
              <a:lnSpc>
                <a:spcPts val="3360"/>
              </a:lnSpc>
            </a:pPr>
          </a:p>
          <a:p>
            <a:pPr algn="just">
              <a:lnSpc>
                <a:spcPts val="3360"/>
              </a:lnSpc>
            </a:pPr>
            <a:r>
              <a:rPr lang="en-US" sz="2800" b="true">
                <a:solidFill>
                  <a:srgbClr val="66121F"/>
                </a:solidFill>
                <a:latin typeface="Telegraf Bold"/>
                <a:ea typeface="Telegraf Bold"/>
                <a:cs typeface="Telegraf Bold"/>
                <a:sym typeface="Telegraf Bold"/>
              </a:rPr>
              <a:t>And a funny thing that pops out is shown in the next slide. After I tried to implement the positioning task in the ros2_kdl_vision node, I tried again to run the simulation with the exact commands that I’ve run in the previous simulation, and the result is that I don’t have any results out of the aruco node...</a:t>
            </a:r>
          </a:p>
          <a:p>
            <a:pPr algn="just">
              <a:lnSpc>
                <a:spcPts val="3360"/>
              </a:lnSpc>
            </a:pPr>
          </a:p>
          <a:p>
            <a:pPr algn="just">
              <a:lnSpc>
                <a:spcPts val="3360"/>
              </a:lnSpc>
            </a:pPr>
            <a:r>
              <a:rPr lang="en-US" b="true" sz="2800">
                <a:solidFill>
                  <a:srgbClr val="66121F"/>
                </a:solidFill>
                <a:latin typeface="Telegraf Bold"/>
                <a:ea typeface="Telegraf Bold"/>
                <a:cs typeface="Telegraf Bold"/>
                <a:sym typeface="Telegraf Bold"/>
              </a:rPr>
              <a:t>So in the next slide I’ll put the video to show this and then at least I’ll show how I tought about the definition of the vision node and I’ll show the developed code.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4054952" y="4453494"/>
            <a:ext cx="10178097" cy="3788167"/>
          </a:xfrm>
          <a:custGeom>
            <a:avLst/>
            <a:gdLst/>
            <a:ahLst/>
            <a:cxnLst/>
            <a:rect r="r" b="b" t="t" l="l"/>
            <a:pathLst>
              <a:path h="3788167" w="10178097">
                <a:moveTo>
                  <a:pt x="0" y="0"/>
                </a:moveTo>
                <a:lnTo>
                  <a:pt x="10178096" y="0"/>
                </a:lnTo>
                <a:lnTo>
                  <a:pt x="10178096" y="3788166"/>
                </a:lnTo>
                <a:lnTo>
                  <a:pt x="0" y="3788166"/>
                </a:lnTo>
                <a:lnTo>
                  <a:pt x="0" y="0"/>
                </a:lnTo>
                <a:close/>
              </a:path>
            </a:pathLst>
          </a:custGeom>
          <a:blipFill>
            <a:blip r:embed="rId2"/>
            <a:stretch>
              <a:fillRect l="0" t="0" r="0" b="0"/>
            </a:stretch>
          </a:blipFill>
        </p:spPr>
      </p:sp>
      <p:sp>
        <p:nvSpPr>
          <p:cNvPr name="TextBox 4" id="4"/>
          <p:cNvSpPr txBox="true"/>
          <p:nvPr/>
        </p:nvSpPr>
        <p:spPr>
          <a:xfrm rot="0">
            <a:off x="1028700" y="2453244"/>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this homework you’ll need to pass from the world containing the blue sphere to the one with the aruco tag, I wanted to implement it in a dynamic way with a parameter but unfortunately I don’t have so much time to do it, to simplify you something I added this code in the iiwa.launch.py:</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
        <p:nvSpPr>
          <p:cNvPr name="TextBox 6" id="6"/>
          <p:cNvSpPr txBox="true"/>
          <p:nvPr/>
        </p:nvSpPr>
        <p:spPr>
          <a:xfrm rot="0">
            <a:off x="1028700" y="8489310"/>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 when you want to pass from a gazebo world to anothe comment one of this and uncomment the other ;)</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59055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So now we’ll talk about the positioning task, it’s basically the simplest one and I believe that it consist in subscribing to the aruco_single/pose topic, retrieve the topic data and so the position and orientacion displacement between the camera frame and the aruco tag one. After that, in a dynamic way, we’ll be chossing an end position for our end effector based on the position of the aruco tag but with some offset, for example in only one dimension. And we can also add an orientation offset, also in this case defined in a dynamic way based on the orientation data from the aruco tag (in this case quaternions are used).</a:t>
            </a:r>
          </a:p>
          <a:p>
            <a:pPr algn="just">
              <a:lnSpc>
                <a:spcPts val="3360"/>
              </a:lnSpc>
            </a:pPr>
          </a:p>
          <a:p>
            <a:pPr algn="just">
              <a:lnSpc>
                <a:spcPts val="3360"/>
              </a:lnSpc>
            </a:pPr>
            <a:r>
              <a:rPr lang="en-US" sz="2800" b="true">
                <a:solidFill>
                  <a:srgbClr val="66121F"/>
                </a:solidFill>
                <a:latin typeface="Telegraf Bold"/>
                <a:ea typeface="Telegraf Bold"/>
                <a:cs typeface="Telegraf Bold"/>
                <a:sym typeface="Telegraf Bold"/>
              </a:rPr>
              <a:t>But lets proceed in order, the task asks us to use velocity command interface, so in this case it isn’t so useful to have the cmd_interface parameter, but I decided to use anyways this parameter because it could be useful later, for default it’s set to velocity.</a:t>
            </a:r>
          </a:p>
          <a:p>
            <a:pPr algn="just">
              <a:lnSpc>
                <a:spcPts val="3360"/>
              </a:lnSpc>
            </a:pPr>
          </a:p>
          <a:p>
            <a:pPr algn="just">
              <a:lnSpc>
                <a:spcPts val="3360"/>
              </a:lnSpc>
            </a:pPr>
            <a:r>
              <a:rPr lang="en-US" b="true" sz="2800">
                <a:solidFill>
                  <a:srgbClr val="66121F"/>
                </a:solidFill>
                <a:latin typeface="Telegraf Bold"/>
                <a:ea typeface="Telegraf Bold"/>
                <a:cs typeface="Telegraf Bold"/>
                <a:sym typeface="Telegraf Bold"/>
              </a:rPr>
              <a:t>Then we need the task parameter, by whitch we specify which one of the 2 tasks we want to use, the positioning one or the look at point, the code to do this is shown after this slide: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2668939" y="3205719"/>
            <a:ext cx="12950123" cy="4775358"/>
          </a:xfrm>
          <a:custGeom>
            <a:avLst/>
            <a:gdLst/>
            <a:ahLst/>
            <a:cxnLst/>
            <a:rect r="r" b="b" t="t" l="l"/>
            <a:pathLst>
              <a:path h="4775358" w="12950123">
                <a:moveTo>
                  <a:pt x="0" y="0"/>
                </a:moveTo>
                <a:lnTo>
                  <a:pt x="12950122" y="0"/>
                </a:lnTo>
                <a:lnTo>
                  <a:pt x="12950122" y="4775357"/>
                </a:lnTo>
                <a:lnTo>
                  <a:pt x="0" y="4775357"/>
                </a:lnTo>
                <a:lnTo>
                  <a:pt x="0" y="0"/>
                </a:lnTo>
                <a:close/>
              </a:path>
            </a:pathLst>
          </a:custGeom>
          <a:blipFill>
            <a:blip r:embed="rId2"/>
            <a:stretch>
              <a:fillRect l="0" t="0" r="0" b="0"/>
            </a:stretch>
          </a:blipFill>
        </p:spPr>
      </p:sp>
      <p:sp>
        <p:nvSpPr>
          <p:cNvPr name="Freeform 4" id="4"/>
          <p:cNvSpPr/>
          <p:nvPr/>
        </p:nvSpPr>
        <p:spPr>
          <a:xfrm flipH="false" flipV="false" rot="0">
            <a:off x="6432968" y="8276351"/>
            <a:ext cx="5422064" cy="981949"/>
          </a:xfrm>
          <a:custGeom>
            <a:avLst/>
            <a:gdLst/>
            <a:ahLst/>
            <a:cxnLst/>
            <a:rect r="r" b="b" t="t" l="l"/>
            <a:pathLst>
              <a:path h="981949" w="5422064">
                <a:moveTo>
                  <a:pt x="0" y="0"/>
                </a:moveTo>
                <a:lnTo>
                  <a:pt x="5422064" y="0"/>
                </a:lnTo>
                <a:lnTo>
                  <a:pt x="5422064" y="981949"/>
                </a:lnTo>
                <a:lnTo>
                  <a:pt x="0" y="981949"/>
                </a:lnTo>
                <a:lnTo>
                  <a:pt x="0" y="0"/>
                </a:lnTo>
                <a:close/>
              </a:path>
            </a:pathLst>
          </a:custGeom>
          <a:blipFill>
            <a:blip r:embed="rId3"/>
            <a:stretch>
              <a:fillRect l="0" t="0" r="0" b="0"/>
            </a:stretch>
          </a:blipFill>
        </p:spPr>
      </p:sp>
      <p:sp>
        <p:nvSpPr>
          <p:cNvPr name="TextBox 5" id="5"/>
          <p:cNvSpPr txBox="true"/>
          <p:nvPr/>
        </p:nvSpPr>
        <p:spPr>
          <a:xfrm rot="0">
            <a:off x="1028700" y="2453244"/>
            <a:ext cx="16230600" cy="4572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We can also see the declaration of this parameters in the smaller image.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258538" y="3624819"/>
            <a:ext cx="11770925" cy="1753377"/>
          </a:xfrm>
          <a:custGeom>
            <a:avLst/>
            <a:gdLst/>
            <a:ahLst/>
            <a:cxnLst/>
            <a:rect r="r" b="b" t="t" l="l"/>
            <a:pathLst>
              <a:path h="1753377" w="11770925">
                <a:moveTo>
                  <a:pt x="0" y="0"/>
                </a:moveTo>
                <a:lnTo>
                  <a:pt x="11770924" y="0"/>
                </a:lnTo>
                <a:lnTo>
                  <a:pt x="11770924" y="1753377"/>
                </a:lnTo>
                <a:lnTo>
                  <a:pt x="0" y="1753377"/>
                </a:lnTo>
                <a:lnTo>
                  <a:pt x="0" y="0"/>
                </a:lnTo>
                <a:close/>
              </a:path>
            </a:pathLst>
          </a:custGeom>
          <a:blipFill>
            <a:blip r:embed="rId2"/>
            <a:stretch>
              <a:fillRect l="0" t="0" r="0" b="0"/>
            </a:stretch>
          </a:blipFill>
        </p:spPr>
      </p:sp>
      <p:sp>
        <p:nvSpPr>
          <p:cNvPr name="Freeform 4" id="4"/>
          <p:cNvSpPr/>
          <p:nvPr/>
        </p:nvSpPr>
        <p:spPr>
          <a:xfrm flipH="false" flipV="false" rot="0">
            <a:off x="1028700" y="5673471"/>
            <a:ext cx="16230600" cy="2681561"/>
          </a:xfrm>
          <a:custGeom>
            <a:avLst/>
            <a:gdLst/>
            <a:ahLst/>
            <a:cxnLst/>
            <a:rect r="r" b="b" t="t" l="l"/>
            <a:pathLst>
              <a:path h="2681561" w="16230600">
                <a:moveTo>
                  <a:pt x="0" y="0"/>
                </a:moveTo>
                <a:lnTo>
                  <a:pt x="16230600" y="0"/>
                </a:lnTo>
                <a:lnTo>
                  <a:pt x="16230600" y="2681560"/>
                </a:lnTo>
                <a:lnTo>
                  <a:pt x="0" y="2681560"/>
                </a:lnTo>
                <a:lnTo>
                  <a:pt x="0" y="0"/>
                </a:lnTo>
                <a:close/>
              </a:path>
            </a:pathLst>
          </a:custGeom>
          <a:blipFill>
            <a:blip r:embed="rId3"/>
            <a:stretch>
              <a:fillRect l="0" t="0" r="-2459" b="0"/>
            </a:stretch>
          </a:blipFill>
        </p:spPr>
      </p:sp>
      <p:sp>
        <p:nvSpPr>
          <p:cNvPr name="TextBox 5" id="5"/>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this case we don’t need only to subscribe to the joint state topic but also to the aruco pose publisher (if it would work), so here are the commands to do so:</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
        <p:nvSpPr>
          <p:cNvPr name="TextBox 7" id="7"/>
          <p:cNvSpPr txBox="true"/>
          <p:nvPr/>
        </p:nvSpPr>
        <p:spPr>
          <a:xfrm rot="0">
            <a:off x="1028700" y="8612206"/>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We can see that we retrieve the aruco pose data in an aruco_pose variable, which contains the quaternion and the position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188554"/>
            <a:ext cx="16230600" cy="4637314"/>
          </a:xfrm>
          <a:custGeom>
            <a:avLst/>
            <a:gdLst/>
            <a:ahLst/>
            <a:cxnLst/>
            <a:rect r="r" b="b" t="t" l="l"/>
            <a:pathLst>
              <a:path h="4637314" w="16230600">
                <a:moveTo>
                  <a:pt x="0" y="0"/>
                </a:moveTo>
                <a:lnTo>
                  <a:pt x="16230600" y="0"/>
                </a:lnTo>
                <a:lnTo>
                  <a:pt x="16230600" y="4637314"/>
                </a:lnTo>
                <a:lnTo>
                  <a:pt x="0" y="4637314"/>
                </a:lnTo>
                <a:lnTo>
                  <a:pt x="0" y="0"/>
                </a:lnTo>
                <a:close/>
              </a:path>
            </a:pathLst>
          </a:custGeom>
          <a:blipFill>
            <a:blip r:embed="rId2"/>
            <a:stretch>
              <a:fillRect l="0" t="0" r="0" b="0"/>
            </a:stretch>
          </a:blipFill>
        </p:spPr>
      </p:sp>
      <p:sp>
        <p:nvSpPr>
          <p:cNvPr name="TextBox 4" id="4"/>
          <p:cNvSpPr txBox="true"/>
          <p:nvPr/>
        </p:nvSpPr>
        <p:spPr>
          <a:xfrm rot="0">
            <a:off x="1028700" y="2453244"/>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Another important part of code, is the one that I use to set in a dynamic way the EE final position, based on the position displacement between the camera and the tag, adding an offset: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722067" y="4043919"/>
            <a:ext cx="10843866" cy="4236141"/>
          </a:xfrm>
          <a:custGeom>
            <a:avLst/>
            <a:gdLst/>
            <a:ahLst/>
            <a:cxnLst/>
            <a:rect r="r" b="b" t="t" l="l"/>
            <a:pathLst>
              <a:path h="4236141" w="10843866">
                <a:moveTo>
                  <a:pt x="0" y="0"/>
                </a:moveTo>
                <a:lnTo>
                  <a:pt x="10843866" y="0"/>
                </a:lnTo>
                <a:lnTo>
                  <a:pt x="10843866" y="4236140"/>
                </a:lnTo>
                <a:lnTo>
                  <a:pt x="0" y="4236140"/>
                </a:lnTo>
                <a:lnTo>
                  <a:pt x="0" y="0"/>
                </a:lnTo>
                <a:close/>
              </a:path>
            </a:pathLst>
          </a:custGeom>
          <a:blipFill>
            <a:blip r:embed="rId2"/>
            <a:stretch>
              <a:fillRect l="0" t="0" r="0" b="0"/>
            </a:stretch>
          </a:blipFill>
        </p:spPr>
      </p:sp>
      <p:sp>
        <p:nvSpPr>
          <p:cNvPr name="TextBox 4" id="4"/>
          <p:cNvSpPr txBox="true"/>
          <p:nvPr/>
        </p:nvSpPr>
        <p:spPr>
          <a:xfrm rot="0">
            <a:off x="1028700" y="2453244"/>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For the orientation displacement, for now it isn’t so dynamic because its not based on the aruco quaternion information, I think that it wouldn’t be hard to implement, but however I can’t test it and see what happens, so here is the first simple implementation:</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33909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Then I use the planner to compute the trajectory, and for this first implementation I decided to use it in a simpler way, like the one that we already had when we had given the ros2_kdl_package, so without using nor linear or circular motion, and only defining a trapezoidal velocity profile, based on the initial and final position. For the orientation part, I used a function which interpolates the initial quaternion and the final one, in function of the time, so that when the time goes from zero to the time for the end of the trajectory, the quaternion will step by step passing from the initial one to the final. The code to do so in showed below, obviously I changed also the KDLPlanner.h file ;)</a:t>
            </a:r>
          </a:p>
        </p:txBody>
      </p:sp>
      <p:sp>
        <p:nvSpPr>
          <p:cNvPr name="Freeform 4" id="4"/>
          <p:cNvSpPr/>
          <p:nvPr/>
        </p:nvSpPr>
        <p:spPr>
          <a:xfrm flipH="false" flipV="false" rot="0">
            <a:off x="1028700" y="6139419"/>
            <a:ext cx="16230600" cy="3048605"/>
          </a:xfrm>
          <a:custGeom>
            <a:avLst/>
            <a:gdLst/>
            <a:ahLst/>
            <a:cxnLst/>
            <a:rect r="r" b="b" t="t" l="l"/>
            <a:pathLst>
              <a:path h="3048605" w="16230600">
                <a:moveTo>
                  <a:pt x="0" y="0"/>
                </a:moveTo>
                <a:lnTo>
                  <a:pt x="16230600" y="0"/>
                </a:lnTo>
                <a:lnTo>
                  <a:pt x="16230600" y="3048604"/>
                </a:lnTo>
                <a:lnTo>
                  <a:pt x="0" y="3048604"/>
                </a:lnTo>
                <a:lnTo>
                  <a:pt x="0" y="0"/>
                </a:lnTo>
                <a:close/>
              </a:path>
            </a:pathLst>
          </a:custGeom>
          <a:blipFill>
            <a:blip r:embed="rId2"/>
            <a:stretch>
              <a:fillRect l="0" t="0" r="0" b="0"/>
            </a:stretch>
          </a:blipFill>
        </p:spPr>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42678" y="0"/>
            <a:ext cx="13602645" cy="10287000"/>
          </a:xfrm>
          <a:custGeom>
            <a:avLst/>
            <a:gdLst/>
            <a:ahLst/>
            <a:cxnLst/>
            <a:rect r="r" b="b" t="t" l="l"/>
            <a:pathLst>
              <a:path h="10287000" w="13602645">
                <a:moveTo>
                  <a:pt x="0" y="0"/>
                </a:moveTo>
                <a:lnTo>
                  <a:pt x="13602644" y="0"/>
                </a:lnTo>
                <a:lnTo>
                  <a:pt x="13602644" y="10287000"/>
                </a:lnTo>
                <a:lnTo>
                  <a:pt x="0" y="10287000"/>
                </a:lnTo>
                <a:lnTo>
                  <a:pt x="0" y="0"/>
                </a:lnTo>
                <a:close/>
              </a:path>
            </a:pathLst>
          </a:custGeom>
          <a:blipFill>
            <a:blip r:embed="rId2"/>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687705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Then basically the code is the same as the ros2_kdl_node used for the HM2, little changes are done because we use just a simple trapezoidal velocity profile, without specifing a certain trajectory. So there are some simplified parts of code just for the first version try.</a:t>
            </a:r>
          </a:p>
          <a:p>
            <a:pPr algn="just">
              <a:lnSpc>
                <a:spcPts val="3360"/>
              </a:lnSpc>
            </a:pPr>
          </a:p>
          <a:p>
            <a:pPr algn="just">
              <a:lnSpc>
                <a:spcPts val="3360"/>
              </a:lnSpc>
            </a:pPr>
            <a:r>
              <a:rPr lang="en-US" sz="2800" b="true">
                <a:solidFill>
                  <a:srgbClr val="66121F"/>
                </a:solidFill>
                <a:latin typeface="Telegraf Bold"/>
                <a:ea typeface="Telegraf Bold"/>
                <a:cs typeface="Telegraf Bold"/>
                <a:sym typeface="Telegraf Bold"/>
              </a:rPr>
              <a:t>As always thanks for the attention, but before pass to the discussion of the next HW I’ll write the launch commands for this simulation (for the usb cam package I use a slightly different command so use the one that works for you).</a:t>
            </a:r>
          </a:p>
          <a:p>
            <a:pPr algn="just">
              <a:lnSpc>
                <a:spcPts val="3360"/>
              </a:lnSpc>
            </a:pPr>
            <a:r>
              <a:rPr lang="en-US" sz="2800" b="true">
                <a:solidFill>
                  <a:srgbClr val="66121F"/>
                </a:solidFill>
                <a:latin typeface="Telegraf Bold"/>
                <a:ea typeface="Telegraf Bold"/>
                <a:cs typeface="Telegraf Bold"/>
                <a:sym typeface="Telegraf Bold"/>
              </a:rPr>
              <a:t>The launch of the iiwa is basically the same but we need to use the vision parameter, so:</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iiwa_bringup iiwa.launch.py use_sim:=true use_vision:=true</a:t>
            </a:r>
          </a:p>
          <a:p>
            <a:pPr algn="just">
              <a:lnSpc>
                <a:spcPts val="3360"/>
              </a:lnSpc>
            </a:pPr>
            <a:r>
              <a:rPr lang="en-US" sz="2800" b="true">
                <a:solidFill>
                  <a:srgbClr val="66121F"/>
                </a:solidFill>
                <a:latin typeface="Telegraf Bold"/>
                <a:ea typeface="Telegraf Bold"/>
                <a:cs typeface="Telegraf Bold"/>
                <a:sym typeface="Telegraf Bold"/>
              </a:rPr>
              <a:t>Then for the usb cam launch and the aruco simple launch:</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run usb_cam usb_cam_node_exe --ros-args --params-file src/ros2_vision/config/camera_params.yaml -r /image_raw:=/stereo/left/image_rect_color -r /camera_info:=/stereo/left/camera_info</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aruco_ros single.launch.py marker_size:=0.1 marker_id:=201</a:t>
            </a:r>
          </a:p>
          <a:p>
            <a:pPr algn="just">
              <a:lnSpc>
                <a:spcPts val="3360"/>
              </a:lnSpc>
            </a:pPr>
            <a:r>
              <a:rPr lang="en-US" sz="2800" b="true">
                <a:solidFill>
                  <a:srgbClr val="66121F"/>
                </a:solidFill>
                <a:latin typeface="Telegraf Bold"/>
                <a:ea typeface="Telegraf Bold"/>
                <a:cs typeface="Telegraf Bold"/>
                <a:sym typeface="Telegraf Bold"/>
              </a:rPr>
              <a:t>And if it works, you can try the vision node typing:</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run ros2_kdl_package ros2_kdl_vision</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29718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 firstly we have to create a new model of a blue spherical object, more in detail a static one so it not would fall and then we have to import it our gazebo environment. Then we have to mount a camera on the robot but only if the parameter “use_vision” is set to true and we need to test this. For last we need to use and modify appropriately the openCV node, so that this software can see what the camera sees and its task is to identify the blue sphere in our world. So in the next slides I’ll show what I’ve done to implement this and also all the tests to prove it.</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3213406" y="6011628"/>
            <a:ext cx="4045894" cy="1790001"/>
          </a:xfrm>
          <a:custGeom>
            <a:avLst/>
            <a:gdLst/>
            <a:ahLst/>
            <a:cxnLst/>
            <a:rect r="r" b="b" t="t" l="l"/>
            <a:pathLst>
              <a:path h="1790001" w="4045894">
                <a:moveTo>
                  <a:pt x="0" y="0"/>
                </a:moveTo>
                <a:lnTo>
                  <a:pt x="4045894" y="0"/>
                </a:lnTo>
                <a:lnTo>
                  <a:pt x="4045894" y="1790002"/>
                </a:lnTo>
                <a:lnTo>
                  <a:pt x="0" y="1790002"/>
                </a:lnTo>
                <a:lnTo>
                  <a:pt x="0" y="0"/>
                </a:lnTo>
                <a:close/>
              </a:path>
            </a:pathLst>
          </a:custGeom>
          <a:blipFill>
            <a:blip r:embed="rId2"/>
            <a:stretch>
              <a:fillRect l="0" t="0" r="0" b="0"/>
            </a:stretch>
          </a:blipFill>
        </p:spPr>
      </p:sp>
      <p:sp>
        <p:nvSpPr>
          <p:cNvPr name="Freeform 4" id="4"/>
          <p:cNvSpPr/>
          <p:nvPr/>
        </p:nvSpPr>
        <p:spPr>
          <a:xfrm flipH="false" flipV="false" rot="0">
            <a:off x="1028700" y="7994123"/>
            <a:ext cx="5421581" cy="2292877"/>
          </a:xfrm>
          <a:custGeom>
            <a:avLst/>
            <a:gdLst/>
            <a:ahLst/>
            <a:cxnLst/>
            <a:rect r="r" b="b" t="t" l="l"/>
            <a:pathLst>
              <a:path h="2292877" w="5421581">
                <a:moveTo>
                  <a:pt x="0" y="0"/>
                </a:moveTo>
                <a:lnTo>
                  <a:pt x="5421581" y="0"/>
                </a:lnTo>
                <a:lnTo>
                  <a:pt x="5421581" y="2292877"/>
                </a:lnTo>
                <a:lnTo>
                  <a:pt x="0" y="2292877"/>
                </a:lnTo>
                <a:lnTo>
                  <a:pt x="0" y="0"/>
                </a:lnTo>
                <a:close/>
              </a:path>
            </a:pathLst>
          </a:custGeom>
          <a:blipFill>
            <a:blip r:embed="rId3"/>
            <a:stretch>
              <a:fillRect l="0" t="0" r="0" b="0"/>
            </a:stretch>
          </a:blipFill>
        </p:spPr>
      </p:sp>
      <p:sp>
        <p:nvSpPr>
          <p:cNvPr name="Freeform 5" id="5"/>
          <p:cNvSpPr/>
          <p:nvPr/>
        </p:nvSpPr>
        <p:spPr>
          <a:xfrm flipH="false" flipV="false" rot="0">
            <a:off x="1028700" y="6011628"/>
            <a:ext cx="9242917" cy="1790001"/>
          </a:xfrm>
          <a:custGeom>
            <a:avLst/>
            <a:gdLst/>
            <a:ahLst/>
            <a:cxnLst/>
            <a:rect r="r" b="b" t="t" l="l"/>
            <a:pathLst>
              <a:path h="1790001" w="9242917">
                <a:moveTo>
                  <a:pt x="0" y="0"/>
                </a:moveTo>
                <a:lnTo>
                  <a:pt x="9242917" y="0"/>
                </a:lnTo>
                <a:lnTo>
                  <a:pt x="9242917" y="1790002"/>
                </a:lnTo>
                <a:lnTo>
                  <a:pt x="0" y="1790002"/>
                </a:lnTo>
                <a:lnTo>
                  <a:pt x="0" y="0"/>
                </a:lnTo>
                <a:close/>
              </a:path>
            </a:pathLst>
          </a:custGeom>
          <a:blipFill>
            <a:blip r:embed="rId4"/>
            <a:stretch>
              <a:fillRect l="0" t="0" r="0" b="0"/>
            </a:stretch>
          </a:blipFill>
        </p:spPr>
      </p:sp>
      <p:sp>
        <p:nvSpPr>
          <p:cNvPr name="Freeform 6" id="6"/>
          <p:cNvSpPr/>
          <p:nvPr/>
        </p:nvSpPr>
        <p:spPr>
          <a:xfrm flipH="false" flipV="false" rot="0">
            <a:off x="8275285" y="8777540"/>
            <a:ext cx="8984015" cy="1509460"/>
          </a:xfrm>
          <a:custGeom>
            <a:avLst/>
            <a:gdLst/>
            <a:ahLst/>
            <a:cxnLst/>
            <a:rect r="r" b="b" t="t" l="l"/>
            <a:pathLst>
              <a:path h="1509460" w="8984015">
                <a:moveTo>
                  <a:pt x="0" y="0"/>
                </a:moveTo>
                <a:lnTo>
                  <a:pt x="8984015" y="0"/>
                </a:lnTo>
                <a:lnTo>
                  <a:pt x="8984015" y="1509460"/>
                </a:lnTo>
                <a:lnTo>
                  <a:pt x="0" y="1509460"/>
                </a:lnTo>
                <a:lnTo>
                  <a:pt x="0" y="0"/>
                </a:lnTo>
                <a:close/>
              </a:path>
            </a:pathLst>
          </a:custGeom>
          <a:blipFill>
            <a:blip r:embed="rId5"/>
            <a:stretch>
              <a:fillRect l="0" t="0" r="0" b="0"/>
            </a:stretch>
          </a:blipFill>
        </p:spPr>
      </p:sp>
      <p:sp>
        <p:nvSpPr>
          <p:cNvPr name="TextBox 7" id="7"/>
          <p:cNvSpPr txBox="true"/>
          <p:nvPr/>
        </p:nvSpPr>
        <p:spPr>
          <a:xfrm rot="0">
            <a:off x="1028700" y="2483018"/>
            <a:ext cx="16230600" cy="33909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there are pretty much photos but lets proceed in order. One of the first things that I did was to create a new world file with a name that is autoexplicative. In this world I included the model of the sphere, specifing the path to it and the folder name. In this folder there is a config file which is used to give a description to the model and also other informations such as the authot of it. More importantly, there’s specified the sdf file from which we can retrieve the effective model (showed in the next slide). The last photo in the lower right side is some code of the launch file, so that we can decide in which world the robot has to spawn.</a:t>
            </a:r>
          </a:p>
        </p:txBody>
      </p:sp>
      <p:sp>
        <p:nvSpPr>
          <p:cNvPr name="TextBox 8" id="8"/>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725611" y="3673643"/>
            <a:ext cx="10836777" cy="5967605"/>
          </a:xfrm>
          <a:custGeom>
            <a:avLst/>
            <a:gdLst/>
            <a:ahLst/>
            <a:cxnLst/>
            <a:rect r="r" b="b" t="t" l="l"/>
            <a:pathLst>
              <a:path h="5967605" w="10836777">
                <a:moveTo>
                  <a:pt x="0" y="0"/>
                </a:moveTo>
                <a:lnTo>
                  <a:pt x="10836778" y="0"/>
                </a:lnTo>
                <a:lnTo>
                  <a:pt x="10836778" y="5967605"/>
                </a:lnTo>
                <a:lnTo>
                  <a:pt x="0" y="5967605"/>
                </a:lnTo>
                <a:lnTo>
                  <a:pt x="0" y="0"/>
                </a:lnTo>
                <a:close/>
              </a:path>
            </a:pathLst>
          </a:custGeom>
          <a:blipFill>
            <a:blip r:embed="rId2"/>
            <a:stretch>
              <a:fillRect l="0" t="0" r="0" b="0"/>
            </a:stretch>
          </a:blipFill>
        </p:spPr>
      </p:sp>
      <p:sp>
        <p:nvSpPr>
          <p:cNvPr name="TextBox 4" id="4"/>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Like said before, here there’s the sdf file of the sphere, the configuration static = true is important, otherwise the sphere would fall due to gravity:</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4916381" y="4167744"/>
            <a:ext cx="8455238" cy="6119256"/>
          </a:xfrm>
          <a:custGeom>
            <a:avLst/>
            <a:gdLst/>
            <a:ahLst/>
            <a:cxnLst/>
            <a:rect r="r" b="b" t="t" l="l"/>
            <a:pathLst>
              <a:path h="6119256" w="8455238">
                <a:moveTo>
                  <a:pt x="0" y="0"/>
                </a:moveTo>
                <a:lnTo>
                  <a:pt x="8455238" y="0"/>
                </a:lnTo>
                <a:lnTo>
                  <a:pt x="8455238" y="6119256"/>
                </a:lnTo>
                <a:lnTo>
                  <a:pt x="0" y="6119256"/>
                </a:lnTo>
                <a:lnTo>
                  <a:pt x="0" y="0"/>
                </a:lnTo>
                <a:close/>
              </a:path>
            </a:pathLst>
          </a:custGeom>
          <a:blipFill>
            <a:blip r:embed="rId2"/>
            <a:stretch>
              <a:fillRect l="0" t="0" r="0" b="0"/>
            </a:stretch>
          </a:blipFill>
        </p:spPr>
      </p:sp>
      <p:sp>
        <p:nvSpPr>
          <p:cNvPr name="TextBox 4" id="4"/>
          <p:cNvSpPr txBox="true"/>
          <p:nvPr/>
        </p:nvSpPr>
        <p:spPr>
          <a:xfrm rot="0">
            <a:off x="1028700" y="2453244"/>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we can see that the blue sphere is present in our world and also another thing that we can notice is that the camera isn’t mounted, in fact we don’t see anything in the image_display and there are no topics, that’s because the use_vision parameter is set to false by default: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2687506"/>
            <a:ext cx="9144000" cy="2050847"/>
          </a:xfrm>
          <a:custGeom>
            <a:avLst/>
            <a:gdLst/>
            <a:ahLst/>
            <a:cxnLst/>
            <a:rect r="r" b="b" t="t" l="l"/>
            <a:pathLst>
              <a:path h="2050847" w="9144000">
                <a:moveTo>
                  <a:pt x="0" y="0"/>
                </a:moveTo>
                <a:lnTo>
                  <a:pt x="9144000" y="0"/>
                </a:lnTo>
                <a:lnTo>
                  <a:pt x="9144000" y="2050847"/>
                </a:lnTo>
                <a:lnTo>
                  <a:pt x="0" y="2050847"/>
                </a:lnTo>
                <a:lnTo>
                  <a:pt x="0" y="0"/>
                </a:lnTo>
                <a:close/>
              </a:path>
            </a:pathLst>
          </a:custGeom>
          <a:blipFill>
            <a:blip r:embed="rId2"/>
            <a:stretch>
              <a:fillRect l="0" t="0" r="0" b="0"/>
            </a:stretch>
          </a:blipFill>
        </p:spPr>
      </p:sp>
      <p:sp>
        <p:nvSpPr>
          <p:cNvPr name="Freeform 4" id="4"/>
          <p:cNvSpPr/>
          <p:nvPr/>
        </p:nvSpPr>
        <p:spPr>
          <a:xfrm flipH="false" flipV="false" rot="0">
            <a:off x="0" y="5216364"/>
            <a:ext cx="9144000" cy="5070636"/>
          </a:xfrm>
          <a:custGeom>
            <a:avLst/>
            <a:gdLst/>
            <a:ahLst/>
            <a:cxnLst/>
            <a:rect r="r" b="b" t="t" l="l"/>
            <a:pathLst>
              <a:path h="5070636" w="9144000">
                <a:moveTo>
                  <a:pt x="0" y="0"/>
                </a:moveTo>
                <a:lnTo>
                  <a:pt x="9144000" y="0"/>
                </a:lnTo>
                <a:lnTo>
                  <a:pt x="9144000" y="5070636"/>
                </a:lnTo>
                <a:lnTo>
                  <a:pt x="0" y="5070636"/>
                </a:lnTo>
                <a:lnTo>
                  <a:pt x="0" y="0"/>
                </a:lnTo>
                <a:close/>
              </a:path>
            </a:pathLst>
          </a:custGeom>
          <a:blipFill>
            <a:blip r:embed="rId3"/>
            <a:stretch>
              <a:fillRect l="0" t="0" r="0" b="0"/>
            </a:stretch>
          </a:blipFill>
        </p:spPr>
      </p:sp>
      <p:sp>
        <p:nvSpPr>
          <p:cNvPr name="Freeform 5" id="5"/>
          <p:cNvSpPr/>
          <p:nvPr/>
        </p:nvSpPr>
        <p:spPr>
          <a:xfrm flipH="false" flipV="false" rot="0">
            <a:off x="9144000" y="2687506"/>
            <a:ext cx="9144000" cy="3878146"/>
          </a:xfrm>
          <a:custGeom>
            <a:avLst/>
            <a:gdLst/>
            <a:ahLst/>
            <a:cxnLst/>
            <a:rect r="r" b="b" t="t" l="l"/>
            <a:pathLst>
              <a:path h="3878146" w="9144000">
                <a:moveTo>
                  <a:pt x="0" y="0"/>
                </a:moveTo>
                <a:lnTo>
                  <a:pt x="9144000" y="0"/>
                </a:lnTo>
                <a:lnTo>
                  <a:pt x="9144000" y="3878147"/>
                </a:lnTo>
                <a:lnTo>
                  <a:pt x="0" y="3878147"/>
                </a:lnTo>
                <a:lnTo>
                  <a:pt x="0" y="0"/>
                </a:lnTo>
                <a:close/>
              </a:path>
            </a:pathLst>
          </a:custGeom>
          <a:blipFill>
            <a:blip r:embed="rId4"/>
            <a:stretch>
              <a:fillRect l="0" t="0" r="0" b="0"/>
            </a:stretch>
          </a:blipFill>
        </p:spPr>
      </p:sp>
      <p:sp>
        <p:nvSpPr>
          <p:cNvPr name="Freeform 6" id="6"/>
          <p:cNvSpPr/>
          <p:nvPr/>
        </p:nvSpPr>
        <p:spPr>
          <a:xfrm flipH="false" flipV="false" rot="0">
            <a:off x="9144000" y="7107702"/>
            <a:ext cx="9144000" cy="3179298"/>
          </a:xfrm>
          <a:custGeom>
            <a:avLst/>
            <a:gdLst/>
            <a:ahLst/>
            <a:cxnLst/>
            <a:rect r="r" b="b" t="t" l="l"/>
            <a:pathLst>
              <a:path h="3179298" w="9144000">
                <a:moveTo>
                  <a:pt x="0" y="0"/>
                </a:moveTo>
                <a:lnTo>
                  <a:pt x="9144000" y="0"/>
                </a:lnTo>
                <a:lnTo>
                  <a:pt x="9144000" y="3179298"/>
                </a:lnTo>
                <a:lnTo>
                  <a:pt x="0" y="3179298"/>
                </a:lnTo>
                <a:lnTo>
                  <a:pt x="0" y="0"/>
                </a:lnTo>
                <a:close/>
              </a:path>
            </a:pathLst>
          </a:custGeom>
          <a:blipFill>
            <a:blip r:embed="rId5"/>
            <a:stretch>
              <a:fillRect l="0" t="0" r="0" b="0"/>
            </a:stretch>
          </a:blipFill>
        </p:spPr>
      </p:sp>
      <p:sp>
        <p:nvSpPr>
          <p:cNvPr name="TextBox 7" id="7"/>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453494"/>
            <a:ext cx="8556208" cy="1362009"/>
          </a:xfrm>
          <a:custGeom>
            <a:avLst/>
            <a:gdLst/>
            <a:ahLst/>
            <a:cxnLst/>
            <a:rect r="r" b="b" t="t" l="l"/>
            <a:pathLst>
              <a:path h="1362009" w="8556208">
                <a:moveTo>
                  <a:pt x="0" y="0"/>
                </a:moveTo>
                <a:lnTo>
                  <a:pt x="8556208" y="0"/>
                </a:lnTo>
                <a:lnTo>
                  <a:pt x="8556208" y="1362008"/>
                </a:lnTo>
                <a:lnTo>
                  <a:pt x="0" y="1362008"/>
                </a:lnTo>
                <a:lnTo>
                  <a:pt x="0" y="0"/>
                </a:lnTo>
                <a:close/>
              </a:path>
            </a:pathLst>
          </a:custGeom>
          <a:blipFill>
            <a:blip r:embed="rId2"/>
            <a:stretch>
              <a:fillRect l="0" t="0" r="0" b="0"/>
            </a:stretch>
          </a:blipFill>
        </p:spPr>
      </p:sp>
      <p:sp>
        <p:nvSpPr>
          <p:cNvPr name="Freeform 4" id="4"/>
          <p:cNvSpPr/>
          <p:nvPr/>
        </p:nvSpPr>
        <p:spPr>
          <a:xfrm flipH="false" flipV="false" rot="0">
            <a:off x="9144000" y="4463019"/>
            <a:ext cx="9144000" cy="862024"/>
          </a:xfrm>
          <a:custGeom>
            <a:avLst/>
            <a:gdLst/>
            <a:ahLst/>
            <a:cxnLst/>
            <a:rect r="r" b="b" t="t" l="l"/>
            <a:pathLst>
              <a:path h="862024" w="9144000">
                <a:moveTo>
                  <a:pt x="0" y="0"/>
                </a:moveTo>
                <a:lnTo>
                  <a:pt x="9144000" y="0"/>
                </a:lnTo>
                <a:lnTo>
                  <a:pt x="9144000" y="862023"/>
                </a:lnTo>
                <a:lnTo>
                  <a:pt x="0" y="862023"/>
                </a:lnTo>
                <a:lnTo>
                  <a:pt x="0" y="0"/>
                </a:lnTo>
                <a:close/>
              </a:path>
            </a:pathLst>
          </a:custGeom>
          <a:blipFill>
            <a:blip r:embed="rId3"/>
            <a:stretch>
              <a:fillRect l="0" t="0" r="0" b="0"/>
            </a:stretch>
          </a:blipFill>
        </p:spPr>
      </p:sp>
      <p:sp>
        <p:nvSpPr>
          <p:cNvPr name="Freeform 5" id="5"/>
          <p:cNvSpPr/>
          <p:nvPr/>
        </p:nvSpPr>
        <p:spPr>
          <a:xfrm flipH="false" flipV="false" rot="0">
            <a:off x="0" y="6208209"/>
            <a:ext cx="8115300" cy="1051983"/>
          </a:xfrm>
          <a:custGeom>
            <a:avLst/>
            <a:gdLst/>
            <a:ahLst/>
            <a:cxnLst/>
            <a:rect r="r" b="b" t="t" l="l"/>
            <a:pathLst>
              <a:path h="1051983" w="8115300">
                <a:moveTo>
                  <a:pt x="0" y="0"/>
                </a:moveTo>
                <a:lnTo>
                  <a:pt x="8115300" y="0"/>
                </a:lnTo>
                <a:lnTo>
                  <a:pt x="8115300" y="1051983"/>
                </a:lnTo>
                <a:lnTo>
                  <a:pt x="0" y="1051983"/>
                </a:lnTo>
                <a:lnTo>
                  <a:pt x="0" y="0"/>
                </a:lnTo>
                <a:close/>
              </a:path>
            </a:pathLst>
          </a:custGeom>
          <a:blipFill>
            <a:blip r:embed="rId4"/>
            <a:stretch>
              <a:fillRect l="0" t="0" r="0" b="0"/>
            </a:stretch>
          </a:blipFill>
        </p:spPr>
      </p:sp>
      <p:sp>
        <p:nvSpPr>
          <p:cNvPr name="Freeform 6" id="6"/>
          <p:cNvSpPr/>
          <p:nvPr/>
        </p:nvSpPr>
        <p:spPr>
          <a:xfrm flipH="false" flipV="false" rot="0">
            <a:off x="0" y="7750649"/>
            <a:ext cx="7739961" cy="2536351"/>
          </a:xfrm>
          <a:custGeom>
            <a:avLst/>
            <a:gdLst/>
            <a:ahLst/>
            <a:cxnLst/>
            <a:rect r="r" b="b" t="t" l="l"/>
            <a:pathLst>
              <a:path h="2536351" w="7739961">
                <a:moveTo>
                  <a:pt x="0" y="0"/>
                </a:moveTo>
                <a:lnTo>
                  <a:pt x="7739961" y="0"/>
                </a:lnTo>
                <a:lnTo>
                  <a:pt x="7739961" y="2536351"/>
                </a:lnTo>
                <a:lnTo>
                  <a:pt x="0" y="2536351"/>
                </a:lnTo>
                <a:lnTo>
                  <a:pt x="0" y="0"/>
                </a:lnTo>
                <a:close/>
              </a:path>
            </a:pathLst>
          </a:custGeom>
          <a:blipFill>
            <a:blip r:embed="rId5"/>
            <a:stretch>
              <a:fillRect l="0" t="0" r="0" b="0"/>
            </a:stretch>
          </a:blipFill>
        </p:spPr>
      </p:sp>
      <p:sp>
        <p:nvSpPr>
          <p:cNvPr name="Freeform 7" id="7"/>
          <p:cNvSpPr/>
          <p:nvPr/>
        </p:nvSpPr>
        <p:spPr>
          <a:xfrm flipH="false" flipV="false" rot="0">
            <a:off x="9144000" y="6376658"/>
            <a:ext cx="9144000" cy="3910342"/>
          </a:xfrm>
          <a:custGeom>
            <a:avLst/>
            <a:gdLst/>
            <a:ahLst/>
            <a:cxnLst/>
            <a:rect r="r" b="b" t="t" l="l"/>
            <a:pathLst>
              <a:path h="3910342" w="9144000">
                <a:moveTo>
                  <a:pt x="0" y="0"/>
                </a:moveTo>
                <a:lnTo>
                  <a:pt x="9144000" y="0"/>
                </a:lnTo>
                <a:lnTo>
                  <a:pt x="9144000" y="3910342"/>
                </a:lnTo>
                <a:lnTo>
                  <a:pt x="0" y="3910342"/>
                </a:lnTo>
                <a:lnTo>
                  <a:pt x="0" y="0"/>
                </a:lnTo>
                <a:close/>
              </a:path>
            </a:pathLst>
          </a:custGeom>
          <a:blipFill>
            <a:blip r:embed="rId6"/>
            <a:stretch>
              <a:fillRect l="0" t="0" r="0" b="0"/>
            </a:stretch>
          </a:blipFill>
        </p:spPr>
      </p:sp>
      <p:sp>
        <p:nvSpPr>
          <p:cNvPr name="TextBox 8" id="8"/>
          <p:cNvSpPr txBox="true"/>
          <p:nvPr/>
        </p:nvSpPr>
        <p:spPr>
          <a:xfrm rot="0">
            <a:off x="1028700" y="2453244"/>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instead it’s shown how the camera is implemented in the description file of the robot, we can notice that also in this code we use the “use_vision” parameter to load the camera. The camera link and the camera joint are still here even if we don’t use the camera but effectively it activates only when we want.</a:t>
            </a:r>
          </a:p>
        </p:txBody>
      </p:sp>
      <p:sp>
        <p:nvSpPr>
          <p:cNvPr name="TextBox 9" id="9"/>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DAGdsNvesFQ</dc:identifier>
  <dcterms:modified xsi:type="dcterms:W3CDTF">2011-08-01T06:04:30Z</dcterms:modified>
  <cp:revision>1</cp:revision>
  <dc:title>HW RoboticsLab</dc:title>
</cp:coreProperties>
</file>